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1" r:id="rId16"/>
    <p:sldId id="272" r:id="rId17"/>
    <p:sldId id="273" r:id="rId18"/>
    <p:sldId id="274" r:id="rId19"/>
    <p:sldId id="283" r:id="rId20"/>
    <p:sldId id="281" r:id="rId21"/>
    <p:sldId id="276" r:id="rId22"/>
    <p:sldId id="278" r:id="rId23"/>
    <p:sldId id="279" r:id="rId24"/>
    <p:sldId id="277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05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4" d="100"/>
          <a:sy n="44" d="100"/>
        </p:scale>
        <p:origin x="-90" y="-7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28.04.2017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28.04.2017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28.04.2017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28.04.2017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Relationship Id="rId6" Type="http://schemas.microsoft.com/office/2007/relationships/hdphoto" Target="../media/hdphoto1.wdp"/><Relationship Id="rId5" Type="http://schemas.openxmlformats.org/officeDocument/2006/relationships/image" Target="../media/image34.png"/><Relationship Id="rId4" Type="http://schemas.openxmlformats.org/officeDocument/2006/relationships/image" Target="../media/image3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0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4.jpeg"/><Relationship Id="rId4" Type="http://schemas.openxmlformats.org/officeDocument/2006/relationships/image" Target="../media/image5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055" y="-39363"/>
            <a:ext cx="9144000" cy="6891861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39010" y="980727"/>
            <a:ext cx="6065980" cy="3672409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Городское мероприятие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Игра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Квест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Travel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«С папой безопасно!»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 формированию правил безопасного поведения на дорогах у детей дошкольного возраста 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 участием детей старшего дошкольного возраста и их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родителей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1800" dirty="0" smtClean="0"/>
              <a:t>                                                                    </a:t>
            </a:r>
          </a:p>
          <a:p>
            <a:pPr algn="r">
              <a:spcBef>
                <a:spcPts val="0"/>
              </a:spcBef>
              <a:spcAft>
                <a:spcPts val="0"/>
              </a:spcAft>
            </a:pPr>
            <a:endParaRPr lang="ru-RU" sz="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    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г. Альметьевск, 2017г.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0_a4fe2_6fd873d0_XL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0" y="0"/>
            <a:ext cx="1844262" cy="236737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6486" y="4983717"/>
            <a:ext cx="1324459" cy="1311214"/>
          </a:xfrm>
          <a:prstGeom prst="rect">
            <a:avLst/>
          </a:prstGeom>
        </p:spPr>
      </p:pic>
      <p:pic>
        <p:nvPicPr>
          <p:cNvPr id="8" name="Рисунок 7" descr="0_a4fe2_6fd873d0_XL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0" y="6051"/>
            <a:ext cx="1844262" cy="2367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645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8000">
        <p:split orient="vert"/>
      </p:transition>
    </mc:Choice>
    <mc:Fallback xmlns="">
      <p:transition spd="slow" advClick="0" advTm="8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188640"/>
            <a:ext cx="6394300" cy="648072"/>
          </a:xfrm>
          <a:effectLst/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indent="0" algn="ctr">
              <a:buNone/>
            </a:pPr>
            <a:r>
              <a:rPr lang="ru-RU" sz="3600" dirty="0" smtClean="0">
                <a:solidFill>
                  <a:srgbClr val="0070C0"/>
                </a:solidFill>
                <a:effectLst>
                  <a:reflection blurRad="6350" stA="0" endPos="45500" dir="5400000" sy="-100000" algn="bl" rotWithShape="0"/>
                </a:effectLst>
              </a:rPr>
              <a:t>Представление педагогов</a:t>
            </a:r>
            <a:r>
              <a:rPr lang="ru-RU" sz="3600" dirty="0" smtClean="0">
                <a:effectLst>
                  <a:reflection blurRad="6350" stA="0" endPos="45500" dir="5400000" sy="-100000" algn="bl" rotWithShape="0"/>
                </a:effectLst>
              </a:rPr>
              <a:t/>
            </a:r>
            <a:br>
              <a:rPr lang="ru-RU" sz="3600" dirty="0" smtClean="0">
                <a:effectLst>
                  <a:reflection blurRad="6350" stA="0" endPos="45500" dir="5400000" sy="-100000" algn="bl" rotWithShape="0"/>
                </a:effectLst>
              </a:rPr>
            </a:br>
            <a:endParaRPr lang="ru-RU" sz="3600" dirty="0">
              <a:effectLst>
                <a:reflection blurRad="6350" stA="0" endPos="45500" dir="5400000" sy="-100000" algn="bl" rotWithShape="0"/>
              </a:effectLst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49" y="692696"/>
            <a:ext cx="4752530" cy="316835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Объект 5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988840"/>
            <a:ext cx="4248013" cy="340614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Объект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587254"/>
            <a:ext cx="4860540" cy="324036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1724693" y="3100318"/>
            <a:ext cx="2160240" cy="369332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Судейская коллегия</a:t>
            </a:r>
            <a:endParaRPr lang="ru-RU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22116" y="6093296"/>
            <a:ext cx="1983211" cy="64633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Сопровождающая</a:t>
            </a:r>
          </a:p>
          <a:p>
            <a:pPr algn="ctr"/>
            <a:r>
              <a:rPr lang="ru-RU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коллегия</a:t>
            </a:r>
            <a:endParaRPr lang="ru-RU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54415" y="4837802"/>
            <a:ext cx="3078025" cy="369332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Ведущие игровых станций</a:t>
            </a:r>
            <a:endParaRPr lang="ru-RU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8075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8000">
        <p14:ripple/>
      </p:transition>
    </mc:Choice>
    <mc:Fallback xmlns="">
      <p:transition spd="slow" advClick="0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24128" y="476672"/>
            <a:ext cx="3240360" cy="2808312"/>
          </a:xfrm>
        </p:spPr>
        <p:txBody>
          <a:bodyPr/>
          <a:lstStyle/>
          <a:p>
            <a:pPr marL="0" indent="0" algn="l">
              <a:buNone/>
            </a:pPr>
            <a:r>
              <a:rPr lang="ru-RU" sz="2200" dirty="0" smtClean="0">
                <a:effectLst>
                  <a:reflection blurRad="1270000" stA="0" endPos="97000" dist="1270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          </a:t>
            </a:r>
            <a:br>
              <a:rPr lang="ru-RU" sz="2200" dirty="0" smtClean="0">
                <a:effectLst>
                  <a:reflection blurRad="1270000" stA="0" endPos="97000" dist="1270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effectLst>
                  <a:reflection blurRad="1270000" stA="0" endPos="97000" dist="1270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smtClean="0">
                <a:effectLst>
                  <a:reflection blurRad="1270000" stA="0" endPos="97000" dist="1270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Члены жюри: </a:t>
            </a:r>
            <a:br>
              <a:rPr lang="ru-RU" sz="1800" dirty="0" smtClean="0">
                <a:effectLst>
                  <a:reflection blurRad="1270000" stA="0" endPos="97000" dist="1270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effectLst>
                  <a:reflection blurRad="1270000" stA="0" endPos="97000" dist="1270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специалист </a:t>
            </a:r>
            <a:r>
              <a:rPr lang="ru-RU" sz="1800" dirty="0">
                <a:effectLst/>
                <a:latin typeface="Times New Roman" pitchFamily="18" charset="0"/>
                <a:cs typeface="Times New Roman" pitchFamily="18" charset="0"/>
              </a:rPr>
              <a:t>УО АМР </a:t>
            </a:r>
            <a:r>
              <a:rPr lang="ru-RU" sz="1800" dirty="0" smtClean="0">
                <a:effectLst/>
                <a:latin typeface="Times New Roman" pitchFamily="18" charset="0"/>
                <a:cs typeface="Times New Roman" pitchFamily="18" charset="0"/>
              </a:rPr>
              <a:t>РТ </a:t>
            </a:r>
            <a:br>
              <a:rPr lang="ru-RU" sz="18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effectLst/>
                <a:latin typeface="Times New Roman" pitchFamily="18" charset="0"/>
                <a:cs typeface="Times New Roman" pitchFamily="18" charset="0"/>
              </a:rPr>
              <a:t>С.В Нуралиева, </a:t>
            </a:r>
            <a:br>
              <a:rPr lang="ru-RU" sz="18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effectLst/>
                <a:latin typeface="Times New Roman" pitchFamily="18" charset="0"/>
                <a:cs typeface="Times New Roman" pitchFamily="18" charset="0"/>
              </a:rPr>
              <a:t>инспектор </a:t>
            </a:r>
            <a:r>
              <a:rPr lang="ru-RU" sz="1800" dirty="0">
                <a:effectLst/>
                <a:latin typeface="Times New Roman" pitchFamily="18" charset="0"/>
                <a:cs typeface="Times New Roman" pitchFamily="18" charset="0"/>
              </a:rPr>
              <a:t>ОГИБДД </a:t>
            </a:r>
            <a:r>
              <a:rPr lang="ru-RU" sz="1800" dirty="0" smtClean="0">
                <a:effectLst/>
                <a:latin typeface="Times New Roman" pitchFamily="18" charset="0"/>
                <a:cs typeface="Times New Roman" pitchFamily="18" charset="0"/>
              </a:rPr>
              <a:t>АМР </a:t>
            </a:r>
            <a:br>
              <a:rPr lang="ru-RU" sz="18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effectLst/>
                <a:latin typeface="Times New Roman" pitchFamily="18" charset="0"/>
                <a:cs typeface="Times New Roman" pitchFamily="18" charset="0"/>
              </a:rPr>
              <a:t>И.И</a:t>
            </a:r>
            <a:r>
              <a:rPr lang="ru-RU" sz="1800" dirty="0">
                <a:effectLst/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 err="1" smtClean="0">
                <a:effectLst/>
                <a:latin typeface="Times New Roman" pitchFamily="18" charset="0"/>
                <a:cs typeface="Times New Roman" pitchFamily="18" charset="0"/>
              </a:rPr>
              <a:t>Курамшина</a:t>
            </a:r>
            <a:r>
              <a:rPr lang="ru-RU" sz="1800" dirty="0" smtClean="0"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br>
              <a:rPr lang="ru-RU" sz="18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effectLst/>
                <a:latin typeface="Times New Roman" pitchFamily="18" charset="0"/>
                <a:cs typeface="Times New Roman" pitchFamily="18" charset="0"/>
              </a:rPr>
              <a:t>педагог </a:t>
            </a:r>
            <a:r>
              <a:rPr lang="ru-RU" sz="1800" dirty="0">
                <a:effectLst/>
                <a:latin typeface="Times New Roman" pitchFamily="18" charset="0"/>
                <a:cs typeface="Times New Roman" pitchFamily="18" charset="0"/>
              </a:rPr>
              <a:t>дополнительного образования </a:t>
            </a:r>
            <a:r>
              <a:rPr lang="ru-RU" sz="1800" dirty="0" smtClean="0">
                <a:effectLst/>
                <a:latin typeface="Times New Roman" pitchFamily="18" charset="0"/>
                <a:cs typeface="Times New Roman" pitchFamily="18" charset="0"/>
              </a:rPr>
              <a:t>ЦДЮТ </a:t>
            </a:r>
            <a:br>
              <a:rPr lang="ru-RU" sz="18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effectLst/>
                <a:latin typeface="Times New Roman" pitchFamily="18" charset="0"/>
                <a:cs typeface="Times New Roman" pitchFamily="18" charset="0"/>
              </a:rPr>
              <a:t>Л.В</a:t>
            </a:r>
            <a:r>
              <a:rPr lang="ru-RU" sz="1800" dirty="0">
                <a:effectLst/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smtClean="0">
                <a:effectLst/>
                <a:latin typeface="Times New Roman" pitchFamily="18" charset="0"/>
                <a:cs typeface="Times New Roman" pitchFamily="18" charset="0"/>
              </a:rPr>
              <a:t>Хамидова</a:t>
            </a:r>
            <a:r>
              <a:rPr lang="ru-RU" sz="1800" dirty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Объект 9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3429000"/>
            <a:ext cx="4176465" cy="30243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Объект 10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000" y="3313437"/>
            <a:ext cx="4302720" cy="30361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Объект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60648"/>
            <a:ext cx="4392488" cy="30243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2051720" y="2915652"/>
            <a:ext cx="1512168" cy="369332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Члены жюри</a:t>
            </a:r>
            <a:endParaRPr lang="ru-RU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91680" y="6101742"/>
            <a:ext cx="1872208" cy="369332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Участники игры</a:t>
            </a:r>
            <a:endParaRPr lang="ru-RU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652120" y="6093296"/>
            <a:ext cx="2376264" cy="369332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Приглашенные гости</a:t>
            </a:r>
            <a:endParaRPr lang="ru-RU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5433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8000">
        <p14:honeycomb/>
      </p:transition>
    </mc:Choice>
    <mc:Fallback xmlns="">
      <p:transition spd="slow" advClick="0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01774" y="1124744"/>
            <a:ext cx="3919097" cy="1584176"/>
          </a:xfrm>
        </p:spPr>
        <p:txBody>
          <a:bodyPr/>
          <a:lstStyle/>
          <a:p>
            <a:pPr marL="0" indent="0" algn="ctr">
              <a:buNone/>
            </a:pPr>
            <a:r>
              <a:rPr lang="ru-RU" sz="4400" dirty="0" smtClean="0">
                <a:solidFill>
                  <a:schemeClr val="bg2">
                    <a:lumMod val="50000"/>
                  </a:schemeClr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Выбор команды</a:t>
            </a:r>
            <a:endParaRPr lang="ru-RU" sz="4400" dirty="0">
              <a:solidFill>
                <a:schemeClr val="bg2">
                  <a:lumMod val="50000"/>
                </a:schemeClr>
              </a:solidFill>
              <a:effectLst>
                <a:reflection blurRad="6350" stA="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Объект 9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3429000"/>
            <a:ext cx="4392488" cy="3356992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11" name="Объект 10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620688"/>
            <a:ext cx="4776724" cy="332419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690721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8000">
        <p14:gallery dir="l"/>
      </p:transition>
    </mc:Choice>
    <mc:Fallback xmlns="">
      <p:transition spd="slow" advClick="0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Объект 9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6663" y="382994"/>
            <a:ext cx="3787785" cy="25419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Объект 10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07" y="404664"/>
            <a:ext cx="4156617" cy="25922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Объект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3739996"/>
            <a:ext cx="3986619" cy="279590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Объект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078" y="3645024"/>
            <a:ext cx="4098637" cy="28803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TextBox 1"/>
          <p:cNvSpPr txBox="1"/>
          <p:nvPr/>
        </p:nvSpPr>
        <p:spPr>
          <a:xfrm>
            <a:off x="1547664" y="3022626"/>
            <a:ext cx="6192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Станция «Спортивная»</a:t>
            </a:r>
            <a:endParaRPr lang="ru-RU" sz="4000" b="1" dirty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0358383"/>
      </p:ext>
    </p:extLst>
  </p:cSld>
  <p:clrMapOvr>
    <a:masterClrMapping/>
  </p:clrMapOvr>
  <p:transition spd="slow" advClick="0" advTm="8000">
    <p:wheel spokes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64704"/>
            <a:ext cx="3888432" cy="1800200"/>
          </a:xfrm>
        </p:spPr>
        <p:txBody>
          <a:bodyPr/>
          <a:lstStyle/>
          <a:p>
            <a:pPr marL="0" indent="0" algn="ctr">
              <a:buNone/>
            </a:pPr>
            <a:r>
              <a:rPr lang="ru-RU" sz="4000" dirty="0" smtClean="0">
                <a:solidFill>
                  <a:schemeClr val="bg2">
                    <a:lumMod val="50000"/>
                  </a:schemeClr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Станция</a:t>
            </a:r>
            <a:br>
              <a:rPr lang="ru-RU" sz="4000" dirty="0" smtClean="0">
                <a:solidFill>
                  <a:schemeClr val="bg2">
                    <a:lumMod val="50000"/>
                  </a:schemeClr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1100" dirty="0" smtClean="0">
                <a:solidFill>
                  <a:schemeClr val="bg2">
                    <a:lumMod val="50000"/>
                  </a:schemeClr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smtClean="0">
                <a:solidFill>
                  <a:schemeClr val="bg2">
                    <a:lumMod val="50000"/>
                  </a:schemeClr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solidFill>
                  <a:schemeClr val="bg2">
                    <a:lumMod val="50000"/>
                  </a:schemeClr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bg2">
                    <a:lumMod val="50000"/>
                  </a:schemeClr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«Дорожная Азбука»</a:t>
            </a:r>
            <a:r>
              <a:rPr lang="ru-RU" sz="4000" dirty="0" smtClean="0">
                <a:solidFill>
                  <a:schemeClr val="bg2">
                    <a:lumMod val="50000"/>
                  </a:schemeClr>
                </a:solidFill>
                <a:effectLst>
                  <a:reflection blurRad="6350" stA="0" endPos="45500" dir="5400000" sy="-100000" algn="bl" rotWithShape="0"/>
                </a:effectLst>
              </a:rPr>
              <a:t> </a:t>
            </a:r>
            <a:endParaRPr lang="ru-RU" sz="4000" dirty="0">
              <a:solidFill>
                <a:schemeClr val="bg2">
                  <a:lumMod val="50000"/>
                </a:schemeClr>
              </a:solidFill>
              <a:effectLst>
                <a:reflection blurRad="6350" stA="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Объект 10"/>
          <p:cNvPicPr>
            <a:picLocks noGrp="1" noChangeAspect="1"/>
          </p:cNvPicPr>
          <p:nvPr>
            <p:ph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260648"/>
            <a:ext cx="4608512" cy="3072341"/>
          </a:xfrm>
          <a:prstGeom prst="round2DiagRect">
            <a:avLst>
              <a:gd name="adj1" fmla="val 16667"/>
              <a:gd name="adj2" fmla="val 22357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Объект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655504"/>
            <a:ext cx="4464496" cy="3047999"/>
          </a:xfrm>
          <a:prstGeom prst="round2DiagRect">
            <a:avLst>
              <a:gd name="adj1" fmla="val 0"/>
              <a:gd name="adj2" fmla="val 29516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Объект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424159"/>
            <a:ext cx="4470560" cy="327934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37430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8000">
        <p14:honeycomb/>
      </p:transition>
    </mc:Choice>
    <mc:Fallback xmlns="">
      <p:transition spd="slow" advClick="0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650"/>
            <a:ext cx="4139952" cy="352722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Объект 5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549" y="116632"/>
            <a:ext cx="4449249" cy="346899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Объект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2532" y="3824288"/>
            <a:ext cx="4273683" cy="301240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1785918" y="3000372"/>
            <a:ext cx="57150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Игра </a:t>
            </a:r>
          </a:p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«Водители и пешеходы»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5740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8000">
        <p14:switch dir="r"/>
      </p:transition>
    </mc:Choice>
    <mc:Fallback xmlns="">
      <p:transition spd="slow" advClick="0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50397" y="2998986"/>
            <a:ext cx="5976664" cy="935666"/>
          </a:xfrm>
        </p:spPr>
        <p:txBody>
          <a:bodyPr/>
          <a:lstStyle/>
          <a:p>
            <a:pPr marL="0" indent="0" algn="ctr">
              <a:buNone/>
            </a:pPr>
            <a:r>
              <a:rPr lang="ru-RU" sz="4000" dirty="0" smtClean="0">
                <a:solidFill>
                  <a:schemeClr val="bg2">
                    <a:lumMod val="50000"/>
                  </a:schemeClr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Станция «Электроша»</a:t>
            </a:r>
            <a:endParaRPr lang="ru-RU" sz="4000" dirty="0">
              <a:solidFill>
                <a:schemeClr val="bg2">
                  <a:lumMod val="50000"/>
                </a:schemeClr>
              </a:solidFill>
              <a:effectLst>
                <a:reflection blurRad="6350" stA="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60648"/>
            <a:ext cx="4176972" cy="2592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Объект 6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2602" y="116632"/>
            <a:ext cx="4131886" cy="27663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Объект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8729" y="4005064"/>
            <a:ext cx="3837727" cy="25584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Объект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442" y="3934652"/>
            <a:ext cx="3994051" cy="2662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4070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8000">
        <p:checker/>
      </p:transition>
    </mc:Choice>
    <mc:Fallback xmlns="">
      <p:transition spd="slow" advClick="0" advTm="8000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332656"/>
            <a:ext cx="3816424" cy="2448272"/>
          </a:xfrm>
        </p:spPr>
        <p:txBody>
          <a:bodyPr/>
          <a:lstStyle/>
          <a:p>
            <a:pPr marL="0" indent="0" algn="ctr">
              <a:buNone/>
            </a:pPr>
            <a:r>
              <a:rPr lang="ru-RU" sz="4000" dirty="0" smtClean="0">
                <a:solidFill>
                  <a:schemeClr val="bg2">
                    <a:lumMod val="50000"/>
                  </a:schemeClr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Станция </a:t>
            </a:r>
            <a:br>
              <a:rPr lang="ru-RU" sz="4000" dirty="0" smtClean="0">
                <a:solidFill>
                  <a:schemeClr val="bg2">
                    <a:lumMod val="50000"/>
                  </a:schemeClr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chemeClr val="bg2">
                    <a:lumMod val="50000"/>
                  </a:schemeClr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«Читай- ка»</a:t>
            </a:r>
            <a:br>
              <a:rPr lang="ru-RU" sz="3600" dirty="0" smtClean="0">
                <a:solidFill>
                  <a:schemeClr val="bg2">
                    <a:lumMod val="50000"/>
                  </a:schemeClr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chemeClr val="bg2">
                    <a:lumMod val="50000"/>
                  </a:schemeClr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solidFill>
                  <a:schemeClr val="bg2">
                    <a:lumMod val="50000"/>
                  </a:schemeClr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FF0000"/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Игра «Составь Изограф»</a:t>
            </a:r>
            <a:endParaRPr lang="ru-RU" sz="2400" dirty="0">
              <a:solidFill>
                <a:srgbClr val="FF0000"/>
              </a:solidFill>
              <a:effectLst>
                <a:reflection blurRad="6350" stA="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116632"/>
            <a:ext cx="4932040" cy="33843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Объект 5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717032"/>
            <a:ext cx="4248472" cy="30243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Объект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3719224"/>
            <a:ext cx="4248472" cy="29501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772368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8000">
        <p:split orient="vert"/>
      </p:transition>
    </mc:Choice>
    <mc:Fallback xmlns="">
      <p:transition spd="slow" advClick="0" advTm="8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404664"/>
            <a:ext cx="3384376" cy="1440160"/>
          </a:xfrm>
        </p:spPr>
        <p:txBody>
          <a:bodyPr/>
          <a:lstStyle/>
          <a:p>
            <a:pPr marL="0" indent="0" algn="ctr">
              <a:buNone/>
            </a:pPr>
            <a:r>
              <a:rPr lang="ru-RU" sz="4000" dirty="0" smtClean="0">
                <a:solidFill>
                  <a:schemeClr val="bg2">
                    <a:lumMod val="50000"/>
                  </a:schemeClr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Станция </a:t>
            </a:r>
            <a:r>
              <a:rPr lang="ru-RU" sz="3200" dirty="0" smtClean="0">
                <a:solidFill>
                  <a:schemeClr val="bg2">
                    <a:lumMod val="50000"/>
                  </a:schemeClr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«ТУГАН ТЕЛЕ»</a:t>
            </a:r>
            <a:br>
              <a:rPr lang="ru-RU" sz="3200" dirty="0" smtClean="0">
                <a:solidFill>
                  <a:schemeClr val="bg2">
                    <a:lumMod val="50000"/>
                  </a:schemeClr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3200" dirty="0">
              <a:solidFill>
                <a:schemeClr val="bg2">
                  <a:lumMod val="50000"/>
                </a:schemeClr>
              </a:solidFill>
              <a:effectLst>
                <a:reflection blurRad="6350" stA="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8301" y="260648"/>
            <a:ext cx="5435699" cy="36237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140968"/>
            <a:ext cx="5292590" cy="35283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37557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8000">
        <p14:warp dir="in"/>
      </p:transition>
    </mc:Choice>
    <mc:Fallback xmlns="">
      <p:transition spd="slow" advClick="0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36" y="116632"/>
            <a:ext cx="4320480" cy="314608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Объект 5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1472" y="90755"/>
            <a:ext cx="4752528" cy="319423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Объект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2361" y="3429000"/>
            <a:ext cx="5143500" cy="3429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 cstate="print">
            <a:clrChange>
              <a:clrFrom>
                <a:srgbClr val="088C26"/>
              </a:clrFrom>
              <a:clrTo>
                <a:srgbClr val="088C26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9228" b="100000" l="55586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5302" t="49297"/>
          <a:stretch/>
        </p:blipFill>
        <p:spPr>
          <a:xfrm>
            <a:off x="7524328" y="4256247"/>
            <a:ext cx="1619672" cy="259788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407390" y="2708920"/>
            <a:ext cx="36777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Ситуации и </a:t>
            </a:r>
          </a:p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дорожные знаки</a:t>
            </a: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7314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8000">
        <p14:shred/>
      </p:transition>
    </mc:Choice>
    <mc:Fallback xmlns="">
      <p:transition spd="slow" advClick="0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3384376" cy="2348880"/>
          </a:xfrm>
        </p:spPr>
        <p:txBody>
          <a:bodyPr/>
          <a:lstStyle/>
          <a:p>
            <a:pPr marL="0" indent="0" algn="ctr">
              <a:buNone/>
            </a:pPr>
            <a:r>
              <a:rPr lang="ru-RU" sz="4000" dirty="0" smtClean="0">
                <a:solidFill>
                  <a:schemeClr val="bg2">
                    <a:lumMod val="50000"/>
                  </a:schemeClr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Станция</a:t>
            </a:r>
            <a:br>
              <a:rPr lang="ru-RU" sz="4000" dirty="0" smtClean="0">
                <a:solidFill>
                  <a:schemeClr val="bg2">
                    <a:lumMod val="50000"/>
                  </a:schemeClr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4000" dirty="0">
                <a:solidFill>
                  <a:schemeClr val="bg2">
                    <a:lumMod val="50000"/>
                  </a:schemeClr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smtClean="0">
                <a:solidFill>
                  <a:schemeClr val="bg2">
                    <a:lumMod val="50000"/>
                  </a:schemeClr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«Эрудит»</a:t>
            </a:r>
            <a:br>
              <a:rPr lang="ru-RU" sz="3600" dirty="0" smtClean="0">
                <a:solidFill>
                  <a:schemeClr val="bg2">
                    <a:lumMod val="50000"/>
                  </a:schemeClr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FF0000"/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Графический</a:t>
            </a:r>
            <a:r>
              <a:rPr lang="ru-RU" sz="4000" dirty="0" smtClean="0">
                <a:solidFill>
                  <a:srgbClr val="FF0000"/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rgbClr val="FF0000"/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диктант</a:t>
            </a:r>
            <a:endParaRPr lang="ru-RU" sz="2800" dirty="0">
              <a:solidFill>
                <a:srgbClr val="FF0000"/>
              </a:solidFill>
              <a:effectLst>
                <a:reflection blurRad="6350" stA="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3" y="2492896"/>
            <a:ext cx="4104457" cy="27363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Объект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1810" y="2981805"/>
            <a:ext cx="4939009" cy="37444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Объект 5"/>
          <p:cNvPicPr>
            <a:picLocks noGrp="1" noChangeAspect="1"/>
          </p:cNvPicPr>
          <p:nvPr>
            <p:ph sz="quarter" idx="1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6237" y="332656"/>
            <a:ext cx="4534582" cy="30230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60741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8000">
        <p14:prism/>
      </p:transition>
    </mc:Choice>
    <mc:Fallback xmlns="">
      <p:transition spd="slow" advClick="0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3563888" cy="1800200"/>
          </a:xfrm>
        </p:spPr>
        <p:txBody>
          <a:bodyPr/>
          <a:lstStyle/>
          <a:p>
            <a:pPr marL="0" indent="0" algn="ctr">
              <a:buNone/>
            </a:pPr>
            <a:r>
              <a:rPr lang="ru-RU" sz="2800" dirty="0" smtClean="0">
                <a:solidFill>
                  <a:schemeClr val="bg2">
                    <a:lumMod val="50000"/>
                  </a:schemeClr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chemeClr val="bg2">
                    <a:lumMod val="50000"/>
                  </a:schemeClr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bg2">
                    <a:lumMod val="50000"/>
                  </a:schemeClr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Итог игры:</a:t>
            </a:r>
            <a:br>
              <a:rPr lang="ru-RU" sz="2800" dirty="0" smtClean="0">
                <a:solidFill>
                  <a:schemeClr val="bg2">
                    <a:lumMod val="50000"/>
                  </a:schemeClr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bg2">
                    <a:lumMod val="50000"/>
                  </a:schemeClr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сбор информации на итоговых станциях</a:t>
            </a:r>
            <a:endParaRPr lang="ru-RU" sz="2800" dirty="0">
              <a:solidFill>
                <a:schemeClr val="bg2">
                  <a:lumMod val="50000"/>
                </a:schemeClr>
              </a:solidFill>
              <a:effectLst>
                <a:reflection blurRad="6350" stA="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71760">
            <a:off x="4169665" y="232016"/>
            <a:ext cx="4760692" cy="35283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71909">
            <a:off x="-42993" y="2613975"/>
            <a:ext cx="4644517" cy="30963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Объект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097">
            <a:off x="4283884" y="3575810"/>
            <a:ext cx="4738213" cy="30960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81019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8000">
        <p:circle/>
      </p:transition>
    </mc:Choice>
    <mc:Fallback xmlns="">
      <p:transition spd="slow" advClick="0" advTm="8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3737" y="0"/>
            <a:ext cx="6512511" cy="692696"/>
          </a:xfrm>
        </p:spPr>
        <p:txBody>
          <a:bodyPr/>
          <a:lstStyle/>
          <a:p>
            <a:pPr marL="0" indent="0" algn="ctr">
              <a:buNone/>
            </a:pPr>
            <a:r>
              <a:rPr lang="ru-RU" sz="4000" dirty="0" smtClean="0">
                <a:solidFill>
                  <a:schemeClr val="bg2">
                    <a:lumMod val="50000"/>
                  </a:schemeClr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Игротека</a:t>
            </a:r>
            <a:endParaRPr lang="ru-RU" sz="4000" dirty="0">
              <a:solidFill>
                <a:schemeClr val="bg2">
                  <a:lumMod val="50000"/>
                </a:schemeClr>
              </a:solidFill>
              <a:effectLst>
                <a:reflection blurRad="6350" stA="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1" y="548680"/>
            <a:ext cx="8861381" cy="61206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02064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8000">
        <p14:flash/>
      </p:transition>
    </mc:Choice>
    <mc:Fallback xmlns="">
      <p:transition spd="slow" advClick="0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20072" y="1052736"/>
            <a:ext cx="3384376" cy="1440160"/>
          </a:xfrm>
        </p:spPr>
        <p:txBody>
          <a:bodyPr/>
          <a:lstStyle/>
          <a:p>
            <a:pPr marL="0" indent="0" algn="ctr">
              <a:buNone/>
            </a:pPr>
            <a:r>
              <a:rPr lang="ru-RU" sz="4000" dirty="0" smtClean="0">
                <a:solidFill>
                  <a:schemeClr val="bg2">
                    <a:lumMod val="50000"/>
                  </a:schemeClr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Подведение</a:t>
            </a:r>
            <a:br>
              <a:rPr lang="ru-RU" sz="4000" dirty="0" smtClean="0">
                <a:solidFill>
                  <a:schemeClr val="bg2">
                    <a:lumMod val="50000"/>
                  </a:schemeClr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solidFill>
                  <a:schemeClr val="bg2">
                    <a:lumMod val="50000"/>
                  </a:schemeClr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итогов</a:t>
            </a:r>
            <a:endParaRPr lang="ru-RU" sz="4000" dirty="0">
              <a:solidFill>
                <a:schemeClr val="bg2">
                  <a:lumMod val="50000"/>
                </a:schemeClr>
              </a:solidFill>
              <a:effectLst>
                <a:reflection blurRad="6350" stA="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88640"/>
            <a:ext cx="4536504" cy="30243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Объект 5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429000"/>
            <a:ext cx="4474900" cy="30479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Объект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3729" y="3429000"/>
            <a:ext cx="4412767" cy="30243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33540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8000">
        <p14:glitter pattern="hexagon"/>
      </p:transition>
    </mc:Choice>
    <mc:Fallback xmlns="">
      <p:transition spd="slow" advClick="0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02732" y="116632"/>
            <a:ext cx="3960440" cy="720080"/>
          </a:xfrm>
        </p:spPr>
        <p:txBody>
          <a:bodyPr/>
          <a:lstStyle/>
          <a:p>
            <a:pPr marL="0" indent="0" algn="ctr">
              <a:buNone/>
            </a:pPr>
            <a:r>
              <a:rPr lang="ru-RU" sz="4000" dirty="0" smtClean="0">
                <a:solidFill>
                  <a:schemeClr val="bg2">
                    <a:lumMod val="50000"/>
                  </a:schemeClr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Награждение</a:t>
            </a:r>
            <a:endParaRPr lang="ru-RU" sz="4000" dirty="0">
              <a:solidFill>
                <a:schemeClr val="bg2">
                  <a:lumMod val="50000"/>
                </a:schemeClr>
              </a:solidFill>
              <a:effectLst>
                <a:reflection blurRad="6350" stA="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845" y="908720"/>
            <a:ext cx="4178148" cy="28803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6" name="Объект 5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7476" y="908720"/>
            <a:ext cx="4295927" cy="300169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" name="Объект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1780" y="4077072"/>
            <a:ext cx="4171392" cy="266429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545698085"/>
      </p:ext>
    </p:extLst>
  </p:cSld>
  <p:clrMapOvr>
    <a:masterClrMapping/>
  </p:clrMapOvr>
  <p:transition spd="slow" advClick="0" advTm="8000">
    <p:wheel spokes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584" y="116632"/>
            <a:ext cx="4428493" cy="29523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Объект 5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7772" y="126930"/>
            <a:ext cx="4446228" cy="298021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Объект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3122351"/>
            <a:ext cx="5544616" cy="369641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996137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8000">
        <p:dissolve/>
      </p:transition>
    </mc:Choice>
    <mc:Fallback xmlns="">
      <p:transition spd="slow" advClick="0" advTm="8000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7738" y="291633"/>
            <a:ext cx="4536475" cy="3024316"/>
          </a:xfrm>
        </p:spPr>
      </p:pic>
      <p:pic>
        <p:nvPicPr>
          <p:cNvPr id="7" name="Объект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552" y="3501008"/>
            <a:ext cx="4558617" cy="3130425"/>
          </a:xfrm>
          <a:prstGeom prst="rect">
            <a:avLst/>
          </a:prstGeom>
        </p:spPr>
      </p:pic>
      <p:pic>
        <p:nvPicPr>
          <p:cNvPr id="9" name="Объект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552" y="764704"/>
            <a:ext cx="1859680" cy="2160240"/>
          </a:xfrm>
          <a:prstGeom prst="rect">
            <a:avLst/>
          </a:prstGeom>
        </p:spPr>
      </p:pic>
      <p:pic>
        <p:nvPicPr>
          <p:cNvPr id="6" name="Объект 5"/>
          <p:cNvPicPr>
            <a:picLocks noGrp="1" noChangeAspect="1"/>
          </p:cNvPicPr>
          <p:nvPr>
            <p:ph sz="quarter" idx="14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3504844"/>
            <a:ext cx="4695639" cy="3130425"/>
          </a:xfrm>
        </p:spPr>
      </p:pic>
      <p:sp>
        <p:nvSpPr>
          <p:cNvPr id="3" name="TextBox 2"/>
          <p:cNvSpPr txBox="1"/>
          <p:nvPr/>
        </p:nvSpPr>
        <p:spPr>
          <a:xfrm>
            <a:off x="5085928" y="6262101"/>
            <a:ext cx="2808312" cy="36933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Победители в номинациях</a:t>
            </a:r>
            <a:endParaRPr lang="ru-RU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31840" y="2924944"/>
            <a:ext cx="2664296" cy="36933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Абсолютный победитель</a:t>
            </a:r>
            <a:endParaRPr lang="ru-RU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80232" y="6262101"/>
            <a:ext cx="1348060" cy="36933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Победитель</a:t>
            </a:r>
            <a:endParaRPr lang="ru-RU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2758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8000">
        <p14:glitter pattern="hexagon"/>
      </p:transition>
    </mc:Choice>
    <mc:Fallback xmlns="">
      <p:transition spd="slow" advClick="0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055" y="-39363"/>
            <a:ext cx="9144000" cy="6891861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39010" y="980728"/>
            <a:ext cx="6065980" cy="4392488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КВН</a:t>
            </a: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Городской конкурс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«А ну- ка мамы, а ну-ка педагоги!»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 формированию правил безопасного поведения на дорогах у детей дошкольного возраста 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 участием детей родителей и педагогов ДОУ АМР РТ</a:t>
            </a:r>
            <a:endParaRPr lang="ru-RU" sz="1800" dirty="0" smtClean="0"/>
          </a:p>
          <a:p>
            <a:pPr algn="r">
              <a:spcBef>
                <a:spcPts val="0"/>
              </a:spcBef>
              <a:spcAft>
                <a:spcPts val="0"/>
              </a:spcAft>
            </a:pPr>
            <a:endParaRPr lang="ru-RU" sz="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    Подготовила: педагог  ГМО</a:t>
            </a:r>
          </a:p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«Школа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Безопасности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О.Н.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Ахметзянова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г. Альметьевск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0_a4fe2_6fd873d0_XL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0" y="0"/>
            <a:ext cx="1844262" cy="236737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6486" y="4983717"/>
            <a:ext cx="1324459" cy="1311214"/>
          </a:xfrm>
          <a:prstGeom prst="rect">
            <a:avLst/>
          </a:prstGeom>
        </p:spPr>
      </p:pic>
      <p:pic>
        <p:nvPicPr>
          <p:cNvPr id="8" name="Рисунок 7" descr="0_a4fe2_6fd873d0_XL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0" y="6051"/>
            <a:ext cx="1844262" cy="2367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885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8000">
        <p:split orient="vert"/>
      </p:transition>
    </mc:Choice>
    <mc:Fallback xmlns="">
      <p:transition spd="slow" advClick="0" advTm="8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061" y="980728"/>
            <a:ext cx="4728525" cy="35463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140968"/>
            <a:ext cx="4502026" cy="3571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88547" y="291638"/>
            <a:ext cx="438345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70C0"/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Напутствие детей</a:t>
            </a:r>
            <a:endParaRPr lang="ru-RU" sz="40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028713" y="1876956"/>
            <a:ext cx="3696076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4000" b="1" dirty="0" smtClean="0">
                <a:solidFill>
                  <a:srgbClr val="0070C0"/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Представление</a:t>
            </a:r>
          </a:p>
          <a:p>
            <a:pPr lvl="0" algn="ctr"/>
            <a:r>
              <a:rPr lang="ru-RU" sz="4000" b="1" dirty="0" smtClean="0">
                <a:solidFill>
                  <a:srgbClr val="0070C0"/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команд</a:t>
            </a:r>
            <a:endParaRPr lang="ru-RU" sz="4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0084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69552"/>
            <a:ext cx="4700725" cy="338694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Объект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3356992"/>
            <a:ext cx="4668011" cy="350100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Прямоугольник 3"/>
          <p:cNvSpPr/>
          <p:nvPr/>
        </p:nvSpPr>
        <p:spPr>
          <a:xfrm>
            <a:off x="1331640" y="116632"/>
            <a:ext cx="63241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70C0"/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«Изобрази дорожный знак»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21119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8000">
        <p14:vortex dir="r"/>
      </p:transition>
    </mc:Choice>
    <mc:Fallback xmlns="">
      <p:transition spd="slow" advClick="0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88640"/>
            <a:ext cx="7632848" cy="648072"/>
          </a:xfrm>
        </p:spPr>
        <p:txBody>
          <a:bodyPr/>
          <a:lstStyle/>
          <a:p>
            <a:pPr marL="0" indent="0" algn="ctr">
              <a:buNone/>
            </a:pPr>
            <a:r>
              <a:rPr lang="ru-RU" sz="4000" dirty="0" smtClean="0">
                <a:solidFill>
                  <a:srgbClr val="0070C0"/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Выступление «Агитбригады»</a:t>
            </a:r>
            <a:endParaRPr lang="ru-RU" sz="4000" dirty="0">
              <a:solidFill>
                <a:srgbClr val="0070C0"/>
              </a:solidFill>
              <a:effectLst>
                <a:reflection blurRad="6350" stA="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3284984"/>
            <a:ext cx="4578763" cy="34340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Объект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16" y="836712"/>
            <a:ext cx="5305482" cy="40770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28897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8000">
        <p14:glitter pattern="hexagon"/>
      </p:transition>
    </mc:Choice>
    <mc:Fallback xmlns="">
      <p:transition spd="slow" advClick="0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67744" y="189798"/>
            <a:ext cx="4464497" cy="648072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>
                <a:solidFill>
                  <a:srgbClr val="0070C0"/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Награждение</a:t>
            </a:r>
            <a:endParaRPr lang="ru-RU" dirty="0">
              <a:solidFill>
                <a:srgbClr val="0070C0"/>
              </a:solidFill>
              <a:effectLst>
                <a:reflection blurRad="6350" stA="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Объект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075" y="1124744"/>
            <a:ext cx="7071406" cy="551723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Объект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102211"/>
            <a:ext cx="1196390" cy="1315585"/>
          </a:xfrm>
          <a:prstGeom prst="rect">
            <a:avLst/>
          </a:prstGeom>
        </p:spPr>
      </p:pic>
      <p:pic>
        <p:nvPicPr>
          <p:cNvPr id="6" name="Объект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80004"/>
            <a:ext cx="1342988" cy="1476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564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8000">
        <p:split orient="vert"/>
      </p:transition>
    </mc:Choice>
    <mc:Fallback xmlns="">
      <p:transition spd="slow" advClick="0" advTm="8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http://moi-portal.ru/uploads/images/00/00/02/2012/08/31/9e950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965" y="0"/>
            <a:ext cx="9152965" cy="6864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8966" y="4372168"/>
            <a:ext cx="9152965" cy="2492556"/>
          </a:xfr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00B0F0"/>
            </a:solidFill>
          </a:ln>
        </p:spPr>
        <p:txBody>
          <a:bodyPr/>
          <a:lstStyle/>
          <a:p>
            <a:pPr marL="0" indent="0" algn="ctr">
              <a:buNone/>
            </a:pPr>
            <a:r>
              <a:rPr lang="ru-RU" sz="6600" dirty="0" smtClean="0">
                <a:solidFill>
                  <a:srgbClr val="FFFF00"/>
                </a:solidFill>
              </a:rPr>
              <a:t>Благодарим за внимание</a:t>
            </a:r>
            <a:endParaRPr lang="ru-RU" sz="6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8497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8000">
        <p14:ripple/>
      </p:transition>
    </mc:Choice>
    <mc:Fallback xmlns="">
      <p:transition spd="slow" advClick="0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458</TotalTime>
  <Words>157</Words>
  <Application>Microsoft Office PowerPoint</Application>
  <PresentationFormat>Экран (4:3)</PresentationFormat>
  <Paragraphs>57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Воздушный поток</vt:lpstr>
      <vt:lpstr>Презентация PowerPoint</vt:lpstr>
      <vt:lpstr>Представление педагогов </vt:lpstr>
      <vt:lpstr>                   Члены жюри:  специалист УО АМР РТ  С.В Нуралиева,  инспектор ОГИБДД АМР  И.И. Курамшина,  педагог дополнительного образования ЦДЮТ  Л.В. Хамидова </vt:lpstr>
      <vt:lpstr>Выбор команды</vt:lpstr>
      <vt:lpstr>Презентация PowerPoint</vt:lpstr>
      <vt:lpstr>Станция   «Дорожная Азбука» </vt:lpstr>
      <vt:lpstr>Презентация PowerPoint</vt:lpstr>
      <vt:lpstr>Станция «Электроша»</vt:lpstr>
      <vt:lpstr>Станция  «Читай- ка»  Игра «Составь Изограф»</vt:lpstr>
      <vt:lpstr>Станция «ТУГАН ТЕЛЕ» </vt:lpstr>
      <vt:lpstr>Презентация PowerPoint</vt:lpstr>
      <vt:lpstr>Станция  «Эрудит» Графический диктант</vt:lpstr>
      <vt:lpstr> Итог игры: сбор информации на итоговых станциях</vt:lpstr>
      <vt:lpstr>Игротека</vt:lpstr>
      <vt:lpstr>Подведение итогов</vt:lpstr>
      <vt:lpstr>Награждение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Выступление «Агитбригады»</vt:lpstr>
      <vt:lpstr>Награждение</vt:lpstr>
      <vt:lpstr>Благодарим за внимание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МБДОУ ЦРР д/с №46 «Золушка»</dc:title>
  <dc:creator>1</dc:creator>
  <cp:lastModifiedBy>ДС-57-1</cp:lastModifiedBy>
  <cp:revision>93</cp:revision>
  <dcterms:created xsi:type="dcterms:W3CDTF">2017-04-05T02:24:48Z</dcterms:created>
  <dcterms:modified xsi:type="dcterms:W3CDTF">2017-04-28T08:42:05Z</dcterms:modified>
</cp:coreProperties>
</file>